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.jpeg" ContentType="image/jpeg"/>
  <Override PartName="/ppt/notesSlides/notesSlide6.xml" ContentType="application/vnd.openxmlformats-officedocument.presentationml.notesSlide+xml"/>
  <Override PartName="/ppt/media/image3.jpeg" ContentType="image/jpeg"/>
  <Override PartName="/ppt/notesSlides/notesSlide7.xml" ContentType="application/vnd.openxmlformats-officedocument.presentationml.notesSlide+xml"/>
  <Override PartName="/ppt/media/image4.jpeg" ContentType="image/jpeg"/>
  <Override PartName="/ppt/notesSlides/notesSlide8.xml" ContentType="application/vnd.openxmlformats-officedocument.presentationml.notesSlide+xml"/>
  <Override PartName="/ppt/media/image5.jpeg" ContentType="image/jpeg"/>
  <Override PartName="/ppt/notesSlides/notesSlide9.xml" ContentType="application/vnd.openxmlformats-officedocument.presentationml.notesSlide+xml"/>
  <Override PartName="/ppt/media/image6.jpeg" ContentType="image/jpeg"/>
  <Override PartName="/ppt/notesSlides/notesSlide10.xml" ContentType="application/vnd.openxmlformats-officedocument.presentationml.notesSlide+xml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" name="Shape 6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" name="Shape 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This series is based on the book </a:t>
            </a:r>
            <a:r>
              <a:rPr i="1"/>
              <a:t>“Making Properties Serve Mission – Rethinking the Church’s Buildings for the 21st Century”</a:t>
            </a:r>
            <a:r>
              <a:t> by Fred Batterton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will look at issues with each type of church buildings.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" name="Shape 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This series will help us to reconsider the church’s buildings and what God is calling us to do.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0" name="Shape 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Before thinking about the church’s buildings we need to agree why we are church.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5" name="Shape 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words of Jesus are clear. The Great Commandment  and the Great Commission.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0" name="Shape 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need to have a place to gather to appreciate our God.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age of the building does not matter. Heritage buildings can be adapted to suit contemporary worship.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0" name="Shape 1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kids need spaces for the same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5" name="Shape 1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buildings are to help and enable us in our mission. This postcard rack is in a sports centre in Qld that a church built to engage with and serve the local community. “Church” on Sunday is just one normal activity in the centre.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our local mission calling? A questionnaire like this one can help us focus on priorities. This has 85 categories that leaders and members can score (contact Fred Batterton for more information)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4872566"/>
            <a:ext cx="6906697" cy="488402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Image"/>
          <p:cNvSpPr/>
          <p:nvPr>
            <p:ph type="pic" sz="half" idx="14"/>
          </p:nvPr>
        </p:nvSpPr>
        <p:spPr>
          <a:xfrm>
            <a:off x="6724518" y="-13567"/>
            <a:ext cx="6610357" cy="467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Image"/>
          <p:cNvSpPr/>
          <p:nvPr>
            <p:ph type="pic" idx="15"/>
          </p:nvPr>
        </p:nvSpPr>
        <p:spPr>
          <a:xfrm>
            <a:off x="-52070" y="-124721"/>
            <a:ext cx="6615464" cy="98916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studiob_mono_custom titleblocks_Grey 30.png" descr="studiob_mono_custom titleblocks_Grey 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80069" y="8557407"/>
            <a:ext cx="716868" cy="90632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tif"/><Relationship Id="rId4" Type="http://schemas.openxmlformats.org/officeDocument/2006/relationships/image" Target="../media/image7.jpeg"/><Relationship Id="rId5" Type="http://schemas.openxmlformats.org/officeDocument/2006/relationships/image" Target="../media/image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tif"/><Relationship Id="rId4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MPSM title 1 b&amp;w.png" descr="MPSM title 1 b&amp;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0052" y="2178607"/>
            <a:ext cx="12427665" cy="383283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Fred Batterton"/>
          <p:cNvSpPr txBox="1"/>
          <p:nvPr/>
        </p:nvSpPr>
        <p:spPr>
          <a:xfrm>
            <a:off x="628369" y="8604250"/>
            <a:ext cx="638558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Fred Batterton</a:t>
            </a:r>
          </a:p>
        </p:txBody>
      </p:sp>
      <p:sp>
        <p:nvSpPr>
          <p:cNvPr id="67" name="Part 1: What is Our Core Business?"/>
          <p:cNvSpPr txBox="1"/>
          <p:nvPr/>
        </p:nvSpPr>
        <p:spPr>
          <a:xfrm>
            <a:off x="585108" y="7879938"/>
            <a:ext cx="844041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Part 1: What is Our Core Business?</a:t>
            </a:r>
          </a:p>
        </p:txBody>
      </p:sp>
      <p:pic>
        <p:nvPicPr>
          <p:cNvPr id="68" name="Paperback-Book-front-small-3.png" descr="Paperback-Book-front-small-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88066" y="6346039"/>
            <a:ext cx="3682988" cy="39745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" descr="Image"/>
          <p:cNvPicPr>
            <a:picLocks noChangeAspect="1"/>
          </p:cNvPicPr>
          <p:nvPr/>
        </p:nvPicPr>
        <p:blipFill>
          <a:blip r:embed="rId3">
            <a:alphaModFix amt="50491"/>
            <a:extLst/>
          </a:blip>
          <a:srcRect l="0" t="318" r="0" b="318"/>
          <a:stretch>
            <a:fillRect/>
          </a:stretch>
        </p:blipFill>
        <p:spPr>
          <a:xfrm>
            <a:off x="1068849" y="1004621"/>
            <a:ext cx="4115003" cy="4088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art 2 start A.jpeg" descr="Part 2 start A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3260" y="608343"/>
            <a:ext cx="3474230" cy="4632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art 2 start B.jpeg" descr="Part 2 start B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85478" y="627062"/>
            <a:ext cx="3471396" cy="4628528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Next time: What buildings do we have?"/>
          <p:cNvSpPr txBox="1"/>
          <p:nvPr/>
        </p:nvSpPr>
        <p:spPr>
          <a:xfrm>
            <a:off x="1022925" y="8244786"/>
            <a:ext cx="1116043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Next time: What buildings do we have?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con Diagram.png" descr="Icon Diagr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597" y="43557"/>
            <a:ext cx="12744896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ore business"/>
          <p:cNvSpPr txBox="1"/>
          <p:nvPr>
            <p:ph type="title"/>
          </p:nvPr>
        </p:nvSpPr>
        <p:spPr>
          <a:xfrm>
            <a:off x="1219200" y="5346700"/>
            <a:ext cx="10464800" cy="3302000"/>
          </a:xfrm>
          <a:prstGeom prst="rect">
            <a:avLst/>
          </a:prstGeom>
        </p:spPr>
        <p:txBody>
          <a:bodyPr/>
          <a:lstStyle>
            <a:lvl1pPr algn="l">
              <a:defRPr sz="9000"/>
            </a:lvl1pPr>
          </a:lstStyle>
          <a:p>
            <a:pPr/>
            <a:r>
              <a:t>Core business</a:t>
            </a:r>
          </a:p>
        </p:txBody>
      </p:sp>
      <p:pic>
        <p:nvPicPr>
          <p:cNvPr id="77" name="Image" descr="Image"/>
          <p:cNvPicPr>
            <a:picLocks noChangeAspect="1"/>
          </p:cNvPicPr>
          <p:nvPr/>
        </p:nvPicPr>
        <p:blipFill>
          <a:blip r:embed="rId3">
            <a:alphaModFix amt="50491"/>
            <a:extLst/>
          </a:blip>
          <a:stretch>
            <a:fillRect/>
          </a:stretch>
        </p:blipFill>
        <p:spPr>
          <a:xfrm>
            <a:off x="1068849" y="1004622"/>
            <a:ext cx="4115003" cy="4088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art 1 start.jpeg" descr="Part 1 start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24762" y="558800"/>
            <a:ext cx="6522838" cy="4892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ore Business for the Church?…"/>
          <p:cNvSpPr txBox="1"/>
          <p:nvPr/>
        </p:nvSpPr>
        <p:spPr>
          <a:xfrm>
            <a:off x="5375764" y="857250"/>
            <a:ext cx="6863283" cy="829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Core Business for the Church?</a:t>
            </a:r>
          </a:p>
          <a:p>
            <a:pPr>
              <a:lnSpc>
                <a:spcPct val="80000"/>
              </a:lnSpc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>
              <a:lnSpc>
                <a:spcPct val="80000"/>
              </a:lnSpc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“‘Love the Lord your God with all your heart and with all your soul and with all your mind.’ ..… And the second is like it: ‘Love your neighbour as yourself.”</a:t>
            </a:r>
          </a:p>
          <a:p>
            <a:pPr>
              <a:lnSpc>
                <a:spcPct val="80000"/>
              </a:lnSpc>
              <a:defRPr sz="2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Matt 22: 27-28</a:t>
            </a:r>
          </a:p>
          <a:p>
            <a:pPr>
              <a:lnSpc>
                <a:spcPct val="80000"/>
              </a:lnSpc>
              <a:defRPr sz="27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lnSpc>
                <a:spcPct val="80000"/>
              </a:lnSpc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“…go and make disciples of all nations, baptising them in the name of the Father and of the Son and of the Holy Spirit, and teaching them to obey everything I have commanded you.”</a:t>
            </a:r>
          </a:p>
          <a:p>
            <a:pPr>
              <a:lnSpc>
                <a:spcPct val="80000"/>
              </a:lnSpc>
              <a:defRPr sz="2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Matt 28: 18-20</a:t>
            </a:r>
          </a:p>
        </p:txBody>
      </p:sp>
      <p:pic>
        <p:nvPicPr>
          <p:cNvPr id="83" name="Image" descr="Image"/>
          <p:cNvPicPr>
            <a:picLocks noChangeAspect="1"/>
          </p:cNvPicPr>
          <p:nvPr/>
        </p:nvPicPr>
        <p:blipFill>
          <a:blip r:embed="rId3">
            <a:alphaModFix amt="50491"/>
            <a:extLst/>
          </a:blip>
          <a:stretch>
            <a:fillRect/>
          </a:stretch>
        </p:blipFill>
        <p:spPr>
          <a:xfrm>
            <a:off x="954549" y="1004622"/>
            <a:ext cx="4115003" cy="4088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Worship, disciples, love"/>
          <p:cNvSpPr txBox="1"/>
          <p:nvPr>
            <p:ph type="title"/>
          </p:nvPr>
        </p:nvSpPr>
        <p:spPr>
          <a:xfrm>
            <a:off x="986365" y="122766"/>
            <a:ext cx="11099803" cy="2159001"/>
          </a:xfrm>
          <a:prstGeom prst="rect">
            <a:avLst/>
          </a:prstGeom>
        </p:spPr>
        <p:txBody>
          <a:bodyPr/>
          <a:lstStyle/>
          <a:p>
            <a:pPr/>
            <a:r>
              <a:t>Worship, disciples, love</a:t>
            </a:r>
          </a:p>
        </p:txBody>
      </p:sp>
      <p:pic>
        <p:nvPicPr>
          <p:cNvPr id="88" name="DSC_2585.jpg" descr="DSC_2585.jpg"/>
          <p:cNvPicPr>
            <a:picLocks noChangeAspect="1"/>
          </p:cNvPicPr>
          <p:nvPr/>
        </p:nvPicPr>
        <p:blipFill>
          <a:blip r:embed="rId3">
            <a:extLst/>
          </a:blip>
          <a:srcRect l="0" t="22725" r="0" b="0"/>
          <a:stretch>
            <a:fillRect/>
          </a:stretch>
        </p:blipFill>
        <p:spPr>
          <a:xfrm>
            <a:off x="775079" y="3657543"/>
            <a:ext cx="11213157" cy="58004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41300" dist="31715" dir="18900000">
              <a:srgbClr val="000000">
                <a:alpha val="35751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Worship, disciples, love"/>
          <p:cNvSpPr txBox="1"/>
          <p:nvPr>
            <p:ph type="title"/>
          </p:nvPr>
        </p:nvSpPr>
        <p:spPr>
          <a:xfrm>
            <a:off x="986365" y="122766"/>
            <a:ext cx="11099803" cy="2159001"/>
          </a:xfrm>
          <a:prstGeom prst="rect">
            <a:avLst/>
          </a:prstGeom>
        </p:spPr>
        <p:txBody>
          <a:bodyPr/>
          <a:lstStyle/>
          <a:p>
            <a:pPr/>
            <a:r>
              <a:t>Worship, disciples, love</a:t>
            </a:r>
          </a:p>
        </p:txBody>
      </p:sp>
      <p:pic>
        <p:nvPicPr>
          <p:cNvPr id="93" name="Panorama1_AdjustedBrighterSm.jpg" descr="Panorama1_AdjustedBrighterSm.jpg"/>
          <p:cNvPicPr>
            <a:picLocks noChangeAspect="1"/>
          </p:cNvPicPr>
          <p:nvPr/>
        </p:nvPicPr>
        <p:blipFill>
          <a:blip r:embed="rId3">
            <a:extLst/>
          </a:blip>
          <a:srcRect l="0" t="552" r="0" b="4737"/>
          <a:stretch>
            <a:fillRect/>
          </a:stretch>
        </p:blipFill>
        <p:spPr>
          <a:xfrm>
            <a:off x="775079" y="3389405"/>
            <a:ext cx="11213157" cy="606860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41300" dist="31715" dir="18900000">
              <a:srgbClr val="000000">
                <a:alpha val="35751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Worship, disciples, love"/>
          <p:cNvSpPr txBox="1"/>
          <p:nvPr>
            <p:ph type="title"/>
          </p:nvPr>
        </p:nvSpPr>
        <p:spPr>
          <a:xfrm>
            <a:off x="986365" y="122766"/>
            <a:ext cx="11099803" cy="2159001"/>
          </a:xfrm>
          <a:prstGeom prst="rect">
            <a:avLst/>
          </a:prstGeom>
        </p:spPr>
        <p:txBody>
          <a:bodyPr/>
          <a:lstStyle/>
          <a:p>
            <a:pPr/>
            <a:r>
              <a:t>Worship, disciples, love</a:t>
            </a:r>
          </a:p>
        </p:txBody>
      </p:sp>
      <p:pic>
        <p:nvPicPr>
          <p:cNvPr id="98" name="Ch3 Goodlife Postcards.JPG" descr="Ch3 Goodlife Postcards.JPG"/>
          <p:cNvPicPr>
            <a:picLocks noChangeAspect="1"/>
          </p:cNvPicPr>
          <p:nvPr/>
        </p:nvPicPr>
        <p:blipFill>
          <a:blip r:embed="rId3">
            <a:extLst/>
          </a:blip>
          <a:srcRect l="0" t="5520" r="0" b="5520"/>
          <a:stretch>
            <a:fillRect/>
          </a:stretch>
        </p:blipFill>
        <p:spPr>
          <a:xfrm>
            <a:off x="1045107" y="2209259"/>
            <a:ext cx="10897105" cy="7270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Worship, disciples, love"/>
          <p:cNvSpPr txBox="1"/>
          <p:nvPr>
            <p:ph type="title"/>
          </p:nvPr>
        </p:nvSpPr>
        <p:spPr>
          <a:xfrm>
            <a:off x="986365" y="122766"/>
            <a:ext cx="11099803" cy="2159001"/>
          </a:xfrm>
          <a:prstGeom prst="rect">
            <a:avLst/>
          </a:prstGeom>
        </p:spPr>
        <p:txBody>
          <a:bodyPr/>
          <a:lstStyle/>
          <a:p>
            <a:pPr/>
            <a:r>
              <a:t>Worship, disciples, love</a:t>
            </a:r>
          </a:p>
        </p:txBody>
      </p:sp>
      <p:pic>
        <p:nvPicPr>
          <p:cNvPr id="103" name="Ch3 Goodlife Postcards.JPG" descr="Ch3 Goodlife Postcards.JPG"/>
          <p:cNvPicPr>
            <a:picLocks noChangeAspect="1"/>
          </p:cNvPicPr>
          <p:nvPr/>
        </p:nvPicPr>
        <p:blipFill>
          <a:blip r:embed="rId3">
            <a:extLst/>
          </a:blip>
          <a:srcRect l="0" t="11040" r="1793" b="1221"/>
          <a:stretch>
            <a:fillRect/>
          </a:stretch>
        </p:blipFill>
        <p:spPr>
          <a:xfrm>
            <a:off x="1045107" y="2209259"/>
            <a:ext cx="10830618" cy="72570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Missional identity"/>
          <p:cNvSpPr txBox="1"/>
          <p:nvPr>
            <p:ph type="title"/>
          </p:nvPr>
        </p:nvSpPr>
        <p:spPr>
          <a:xfrm>
            <a:off x="986365" y="122766"/>
            <a:ext cx="11099803" cy="21590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Missional identity</a:t>
            </a:r>
          </a:p>
        </p:txBody>
      </p:sp>
      <p:pic>
        <p:nvPicPr>
          <p:cNvPr id="108" name="Ch5 Missional DNA-small.jpg" descr="Ch5 Missional DNA-small.jpg"/>
          <p:cNvPicPr>
            <a:picLocks noChangeAspect="1"/>
          </p:cNvPicPr>
          <p:nvPr/>
        </p:nvPicPr>
        <p:blipFill>
          <a:blip r:embed="rId3">
            <a:extLst/>
          </a:blip>
          <a:srcRect l="0" t="2784" r="0" b="2784"/>
          <a:stretch>
            <a:fillRect/>
          </a:stretch>
        </p:blipFill>
        <p:spPr>
          <a:xfrm>
            <a:off x="1032407" y="2056860"/>
            <a:ext cx="11028361" cy="7358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